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3" r:id="rId2"/>
    <p:sldMasterId id="2147483714" r:id="rId3"/>
  </p:sldMasterIdLst>
  <p:notesMasterIdLst>
    <p:notesMasterId r:id="rId16"/>
  </p:notesMasterIdLst>
  <p:sldIdLst>
    <p:sldId id="544" r:id="rId4"/>
    <p:sldId id="256" r:id="rId5"/>
    <p:sldId id="589" r:id="rId6"/>
    <p:sldId id="585" r:id="rId7"/>
    <p:sldId id="590" r:id="rId8"/>
    <p:sldId id="707" r:id="rId9"/>
    <p:sldId id="706" r:id="rId10"/>
    <p:sldId id="593" r:id="rId11"/>
    <p:sldId id="594" r:id="rId12"/>
    <p:sldId id="708" r:id="rId13"/>
    <p:sldId id="710" r:id="rId14"/>
    <p:sldId id="709" r:id="rId15"/>
  </p:sldIdLst>
  <p:sldSz cx="9906000" cy="6858000" type="A4"/>
  <p:notesSz cx="677545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FF"/>
    <a:srgbClr val="CC00CC"/>
    <a:srgbClr val="000000"/>
    <a:srgbClr val="AED9F4"/>
    <a:srgbClr val="90CBF0"/>
    <a:srgbClr val="FFFFFF"/>
    <a:srgbClr val="A6BDF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 showGuides="1">
      <p:cViewPr>
        <p:scale>
          <a:sx n="150" d="100"/>
          <a:sy n="150" d="100"/>
        </p:scale>
        <p:origin x="1626" y="32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528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8575" y="0"/>
            <a:ext cx="293528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A4467-7E78-47C5-A130-F1E2B658C2E8}" type="datetimeFigureOut">
              <a:rPr lang="ru-RU" smtClean="0"/>
              <a:t>24.05.2018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73138" y="1238250"/>
            <a:ext cx="4829175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7863" y="4767263"/>
            <a:ext cx="5419725" cy="3900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3528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8575" y="9409113"/>
            <a:ext cx="293528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E20B8-F56A-4CF9-8F45-7EA4EECCA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614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999E7-B7AE-4327-9E0A-AE6917339BE0}" type="slidenum">
              <a:rPr kumimoji="0" 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595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645DAA-7720-4728-91F8-1F694E11212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78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3E9F0-727D-40E4-A465-47C9D7A2B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20134"/>
      </p:ext>
    </p:extLst>
  </p:cSld>
  <p:clrMapOvr>
    <a:masterClrMapping/>
  </p:clrMapOvr>
  <p:transition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0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1F7AB-0BDA-4BE7-8FFC-BC3CC2B67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23176"/>
      </p:ext>
    </p:extLst>
  </p:cSld>
  <p:clrMapOvr>
    <a:masterClrMapping/>
  </p:clrMapOvr>
  <p:transition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609600"/>
            <a:ext cx="2228850" cy="5486400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609600"/>
            <a:ext cx="652145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7581C-7629-42CF-8EE4-6A6115215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52017"/>
      </p:ext>
    </p:extLst>
  </p:cSld>
  <p:clrMapOvr>
    <a:masterClrMapping/>
  </p:clrMapOvr>
  <p:transition>
    <p:cover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0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95300" y="1981200"/>
            <a:ext cx="437515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5550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1BC7B-AD02-4F8E-A86D-7FE168415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19004"/>
      </p:ext>
    </p:extLst>
  </p:cSld>
  <p:clrMapOvr>
    <a:masterClrMapping/>
  </p:clrMapOvr>
  <p:transition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0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0" y="1981200"/>
            <a:ext cx="8915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4114800"/>
            <a:ext cx="8915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271A9-A686-429E-93D0-CF8DF9354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07236"/>
      </p:ext>
    </p:extLst>
  </p:cSld>
  <p:clrMapOvr>
    <a:masterClrMapping/>
  </p:clrMapOvr>
  <p:transition>
    <p:cover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0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5550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9583E-6EEB-4014-A5FC-E92A8CC45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20760"/>
      </p:ext>
    </p:extLst>
  </p:cSld>
  <p:clrMapOvr>
    <a:masterClrMapping/>
  </p:clrMapOvr>
  <p:transition>
    <p:cover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0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0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80180-6AD1-4A84-A6DE-ECF02676E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18126"/>
      </p:ext>
    </p:extLst>
  </p:cSld>
  <p:clrMapOvr>
    <a:masterClrMapping/>
  </p:clrMapOvr>
  <p:transition>
    <p:cover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0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0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035550" y="1981200"/>
            <a:ext cx="437515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AEFFC-66F5-4D6E-9670-F05D29B3C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46673"/>
      </p:ext>
    </p:extLst>
  </p:cSld>
  <p:clrMapOvr>
    <a:masterClrMapping/>
  </p:clrMapOvr>
  <p:transition>
    <p:cover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0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981200"/>
            <a:ext cx="8915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62538-9035-4A5B-8002-08CE33C25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42565"/>
      </p:ext>
    </p:extLst>
  </p:cSld>
  <p:clrMapOvr>
    <a:masterClrMapping/>
  </p:clrMapOvr>
  <p:transition>
    <p:cover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0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5300" y="19812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5300" y="41148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035550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9F155-9770-44D0-8F00-E208A3178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08950"/>
      </p:ext>
    </p:extLst>
  </p:cSld>
  <p:clrMapOvr>
    <a:masterClrMapping/>
  </p:clrMapOvr>
  <p:transition>
    <p:cover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98740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5300" y="19812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35550" y="19812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5300" y="41148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5550" y="41148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C751A-1A49-4B3E-96B0-58CCCDF88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17573"/>
      </p:ext>
    </p:extLst>
  </p:cSld>
  <p:clrMapOvr>
    <a:masterClrMapping/>
  </p:clrMapOvr>
  <p:transition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43926-FDC9-4EC1-800B-CE2FDCB17F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0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70166"/>
      </p:ext>
    </p:extLst>
  </p:cSld>
  <p:clrMapOvr>
    <a:masterClrMapping/>
  </p:clrMapOvr>
  <p:transition>
    <p:cover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0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0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35550" y="19812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35550" y="41148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B6C5F-8ECE-4B84-AB9B-D79604A2E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69638"/>
      </p:ext>
    </p:extLst>
  </p:cSld>
  <p:clrMapOvr>
    <a:masterClrMapping/>
  </p:clrMapOvr>
  <p:transition>
    <p:cover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1" y="2130429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30A558-756B-4496-B66F-3583B294E0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954532-482B-4E31-A8B6-F04F17A11E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9AA8A3-0975-42F2-984B-9184081F71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9E44BC45-4F79-4291-8FBB-857795B7A07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1707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6641AF-6E6A-42B0-B923-E8D50C1CF1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BE1B12-97BA-43C3-9050-6593B8F0E7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E117F4-4A6A-45BC-967C-886DF32069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510DC02A-DD96-4543-B96D-EC9D4253D22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70241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7" y="4406904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7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60AAF3-C9FF-4B2B-AB13-CFF30E8205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F5BBBB-09D6-477D-8E28-C52891F4C5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03CF2B-704B-4511-94E8-CF8664C7AE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E8633408-0E3E-4496-91B4-0742B1B7C4C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30536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1" y="1981200"/>
            <a:ext cx="43751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3751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9C96AC-EEEB-4B7C-957A-5C05C9378A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1A513D-6FB6-4EAE-A5F5-08501DA6FD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8F7DC4-193E-4E49-909E-2E8E256E82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FE7F2164-9D06-42F2-8007-82CB90F7879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9228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DF90C61-4197-4FDE-946B-78DD08B0DB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56137F2-32DA-400C-A5D4-DBFA33CA6A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35B595D-FFB1-4056-9BF4-DDCA029C25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B2E1515C-3614-46FE-8B41-B719B5FE8BC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02694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0E7131B-DDA9-44ED-8552-FFA7A2DD2C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3DEE915-B626-41CA-8573-59E690390A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33DF70-0CDC-440B-A7F5-DFEEED142B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1563A4F2-8B66-4803-BA47-9DF512821C4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84192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359F87D-32D3-4989-B47F-AB387E7DF6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AB51867-5AF7-4187-A67A-0F55A4FD25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F950932-6B40-46BC-A6D8-BC9D03635F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22831B5F-916B-4663-B09E-580E3BC9925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35726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9E4188-278D-48FC-B710-717C37ACFC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BBB97-4225-407A-8B3A-A46C631BE1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A06D7-7BD9-4501-83F3-B9CF6EB2B3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B166D1AE-5A60-42A0-A56D-12FD25496B1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29687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4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4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4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AE7681-CA87-4766-AE1A-742C3D0995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03CE87-21F9-43B8-A9FB-52432F7554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6B782-9A2D-4808-A0CD-0E77F02703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79CBC58E-BB5E-4BF7-B10F-4474F622741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4192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1C8D7-BE26-40D7-B5AA-AD300718C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21767"/>
      </p:ext>
    </p:extLst>
  </p:cSld>
  <p:clrMapOvr>
    <a:masterClrMapping/>
  </p:clrMapOvr>
  <p:transition>
    <p:cover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61E686-2F97-4F36-AA17-E721709392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1C48CF-D280-4DB7-9D6F-6825E7F2DF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74AB27-EF0D-4EC3-B686-F9699BA7F0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F93959CC-024F-4430-803C-B2990C72394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77401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609600"/>
            <a:ext cx="2228850" cy="5486400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609600"/>
            <a:ext cx="652145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467087-77BB-4EDC-BEF2-8400C14365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BF552E-B734-41BC-B0E0-5449FC570E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364204-9F43-4C34-AF4B-2F0EA42249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F656C4E0-1095-4B68-B72D-44CC8500197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29308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95301" y="1981200"/>
            <a:ext cx="437515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5550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5787AF-C266-48E7-894D-68CEE7A488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0E2B02-12CE-454A-9367-D57D16505C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1FCDB4-5D28-4346-8DF8-B03B6A70A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63F3BCED-B48F-4730-87D0-74C1A905047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649963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1" y="1981200"/>
            <a:ext cx="8915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1" y="4114800"/>
            <a:ext cx="8915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F6EF0-83B3-4AD7-97F9-6D54E350D1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882A9F-6AFD-47AD-9000-74AA8E7A4E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0EB630-C28A-4557-BE62-F0C456216D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5661AFF9-C6DC-4D24-80CF-10B00592852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6979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1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5550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DF9875-FB0F-4313-AF56-25CBCA6EEC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AAED64-0209-4D32-A0F1-C0A0D45FA9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6C4618-41E8-4BCA-A9A4-7F41B90548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1035AD1C-A619-4145-A4AE-E8CB5B369EB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59415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1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37DB34-647D-4B31-9A9F-DECFACCA90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463BBC-9FAC-48B1-AC5A-5AC02A5451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61792B-FCCF-435F-B08D-C62D8D6BE0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1E9F9411-FA48-40D8-B0C9-4ADD54831D3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48173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1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035550" y="1981200"/>
            <a:ext cx="437515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3FCCC-31C0-44DB-B884-009547401D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9EC90A-D142-480A-9A58-21F18C7A35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2AA64C-0E88-4D29-840F-A76551CFF7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22A36CE7-459D-48C6-8F6E-BD2947BA723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082587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1" y="1981200"/>
            <a:ext cx="8915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C069C4-869A-45F9-8186-7165BE68A5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3D9C64-5FB5-4B71-911B-5280BB6B7F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F58B01-2293-49FC-AA36-4BDDC9B5BE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025ABF9F-8D1A-4584-B308-A41A1092E24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60538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5301" y="19812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5301" y="41148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035550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0410F59-A61E-430C-BF53-472C5EDFF9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1229FBE-BEAE-49D0-A657-66C39E22E7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F27DA44-81D0-41CC-A42F-B5F2E61256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9C49DC11-BCD3-46A1-823E-85FB7902559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225523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5301" y="19812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35550" y="19812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5301" y="41148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5550" y="41148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573A658-832F-4C62-BF20-B656266D20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7FEAD82-363A-45C7-B50E-37A8DEC61D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70C6FF1-74EB-43FB-A2B5-E10D28AE1F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181466DB-37E5-4E2F-BB82-4A054159EA3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0399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0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981200"/>
            <a:ext cx="43751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3751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4E038-0254-4FE4-AF83-885031FA6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87444"/>
      </p:ext>
    </p:extLst>
  </p:cSld>
  <p:clrMapOvr>
    <a:masterClrMapping/>
  </p:clrMapOvr>
  <p:transition>
    <p:cover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1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35550" y="19812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35550" y="41148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1189A8F-B79A-4661-B57A-528E520FE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9C9BB66-F238-44F6-955B-5523FD6D5F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10D6B88-C139-4323-874A-4A0D791D42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C036FE9C-04B4-4D19-A496-267C614A428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126500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1" y="2130428"/>
            <a:ext cx="8420101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AF5EB-6866-4E99-92BB-61498EBA5B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90903"/>
      </p:ext>
    </p:extLst>
  </p:cSld>
  <p:clrMapOvr>
    <a:masterClrMapping/>
  </p:clrMapOvr>
  <p:transition>
    <p:cover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06C85-7D4E-463D-9B1C-A36E2FDD5E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991298"/>
      </p:ext>
    </p:extLst>
  </p:cSld>
  <p:clrMapOvr>
    <a:masterClrMapping/>
  </p:clrMapOvr>
  <p:transition>
    <p:cover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2DD51-82E2-464F-B14D-D0424739C2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63432"/>
      </p:ext>
    </p:extLst>
  </p:cSld>
  <p:clrMapOvr>
    <a:masterClrMapping/>
  </p:clrMapOvr>
  <p:transition>
    <p:cover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СОЮЗ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4687" y="112714"/>
            <a:ext cx="66805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1" y="1981200"/>
            <a:ext cx="43751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3751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F73B5-0063-4FAD-87A3-B9D2928276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921253"/>
      </p:ext>
    </p:extLst>
  </p:cSld>
  <p:clrMapOvr>
    <a:masterClrMapping/>
  </p:clrMapOvr>
  <p:transition>
    <p:cover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56B5A-FD56-4BE0-B8F6-09108A0978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211371"/>
      </p:ext>
    </p:extLst>
  </p:cSld>
  <p:clrMapOvr>
    <a:masterClrMapping/>
  </p:clrMapOvr>
  <p:transition>
    <p:cover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СОЮЗ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4687" y="112714"/>
            <a:ext cx="66805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0B56F-DCDC-4748-A005-6D8945EF53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45132"/>
      </p:ext>
    </p:extLst>
  </p:cSld>
  <p:clrMapOvr>
    <a:masterClrMapping/>
  </p:clrMapOvr>
  <p:transition>
    <p:cover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СОЮЗ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4687" y="112714"/>
            <a:ext cx="66805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1BAAA-BD9C-4D49-9534-8140A9417F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785123"/>
      </p:ext>
    </p:extLst>
  </p:cSld>
  <p:clrMapOvr>
    <a:masterClrMapping/>
  </p:clrMapOvr>
  <p:transition>
    <p:cover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85A13-FBDF-4530-AD40-B0942EFCF4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93322"/>
      </p:ext>
    </p:extLst>
  </p:cSld>
  <p:clrMapOvr>
    <a:masterClrMapping/>
  </p:clrMapOvr>
  <p:transition>
    <p:cover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D53CD-82C6-4DDF-81A9-09FEE25F0F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345222"/>
      </p:ext>
    </p:extLst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263C3-121B-4EC1-B7C6-5AEF70CCD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60668"/>
      </p:ext>
    </p:extLst>
  </p:cSld>
  <p:clrMapOvr>
    <a:masterClrMapping/>
  </p:clrMapOvr>
  <p:transition>
    <p:cover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9F76D-AD6B-4BCB-B776-4135012F46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50489"/>
      </p:ext>
    </p:extLst>
  </p:cSld>
  <p:clrMapOvr>
    <a:masterClrMapping/>
  </p:clrMapOvr>
  <p:transition>
    <p:cover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609600"/>
            <a:ext cx="2228850" cy="5486400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609600"/>
            <a:ext cx="652145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69B2A-E389-4355-B46D-FEFE2D004F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149210"/>
      </p:ext>
    </p:extLst>
  </p:cSld>
  <p:clrMapOvr>
    <a:masterClrMapping/>
  </p:clrMapOvr>
  <p:transition>
    <p:cover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95301" y="1981200"/>
            <a:ext cx="437515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5550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AD55C-662E-4482-9BFC-3B766CED04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60071"/>
      </p:ext>
    </p:extLst>
  </p:cSld>
  <p:clrMapOvr>
    <a:masterClrMapping/>
  </p:clrMapOvr>
  <p:transition>
    <p:cover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СОЮЗ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4687" y="112714"/>
            <a:ext cx="66805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1" y="1981200"/>
            <a:ext cx="8915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1" y="4114800"/>
            <a:ext cx="8915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1D24A-99FC-45A7-935D-62C423CFA6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489402"/>
      </p:ext>
    </p:extLst>
  </p:cSld>
  <p:clrMapOvr>
    <a:masterClrMapping/>
  </p:clrMapOvr>
  <p:transition>
    <p:cover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1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5550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75A2F-4488-4714-B932-80126F1E3C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450194"/>
      </p:ext>
    </p:extLst>
  </p:cSld>
  <p:clrMapOvr>
    <a:masterClrMapping/>
  </p:clrMapOvr>
  <p:transition>
    <p:cover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СОЮЗ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4687" y="112714"/>
            <a:ext cx="66805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1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25B0A-0592-49C9-A4F7-5E8288BBB4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248177"/>
      </p:ext>
    </p:extLst>
  </p:cSld>
  <p:clrMapOvr>
    <a:masterClrMapping/>
  </p:clrMapOvr>
  <p:transition>
    <p:cover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1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035550" y="1981200"/>
            <a:ext cx="437515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FE079-FB77-49B8-97E1-59A2745A81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363493"/>
      </p:ext>
    </p:extLst>
  </p:cSld>
  <p:clrMapOvr>
    <a:masterClrMapping/>
  </p:clrMapOvr>
  <p:transition>
    <p:cover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СОЮЗ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4687" y="112714"/>
            <a:ext cx="66805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1" y="1981200"/>
            <a:ext cx="8915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9BA1-FAB7-4E57-9C2D-C26F74C5EF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28140"/>
      </p:ext>
    </p:extLst>
  </p:cSld>
  <p:clrMapOvr>
    <a:masterClrMapping/>
  </p:clrMapOvr>
  <p:transition>
    <p:cover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5301" y="19812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5301" y="41148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035550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AC5B-8365-4113-A75C-554CAE1F19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818388"/>
      </p:ext>
    </p:extLst>
  </p:cSld>
  <p:clrMapOvr>
    <a:masterClrMapping/>
  </p:clrMapOvr>
  <p:transition>
    <p:cover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5301" y="19812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35550" y="19812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5301" y="41148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5550" y="41148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3979C-FF30-4757-9EA3-EE7749F069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421180"/>
      </p:ext>
    </p:extLst>
  </p:cSld>
  <p:clrMapOvr>
    <a:masterClrMapping/>
  </p:clrMapOvr>
  <p:transition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0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1C701-39F9-49E8-82D2-AB25C8191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34033"/>
      </p:ext>
    </p:extLst>
  </p:cSld>
  <p:clrMapOvr>
    <a:masterClrMapping/>
  </p:clrMapOvr>
  <p:transition>
    <p:cover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СОЮЗ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4687" y="112714"/>
            <a:ext cx="66805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41" y="609600"/>
            <a:ext cx="891196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1" y="1981200"/>
            <a:ext cx="437515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35550" y="19812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35550" y="4114800"/>
            <a:ext cx="437515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1B548-BD28-4794-BFB0-4853A40839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08512"/>
      </p:ext>
    </p:extLst>
  </p:cSld>
  <p:clrMapOvr>
    <a:masterClrMapping/>
  </p:clrMapOvr>
  <p:transition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8505-88A8-4374-B2AC-F711D84C7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68660"/>
      </p:ext>
    </p:extLst>
  </p:cSld>
  <p:clrMapOvr>
    <a:masterClrMapping/>
  </p:clrMapOvr>
  <p:transition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22EC9-BDF8-41B9-B5AA-FB2028E05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96141"/>
      </p:ext>
    </p:extLst>
  </p:cSld>
  <p:clrMapOvr>
    <a:masterClrMapping/>
  </p:clrMapOvr>
  <p:transition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AF6-8F34-486C-800E-8F6513F3F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85516"/>
      </p:ext>
    </p:extLst>
  </p:cSld>
  <p:clrMapOvr>
    <a:masterClrMapping/>
  </p:clrMapOvr>
  <p:transition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81200"/>
            <a:ext cx="8915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2250" y="6399213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accent6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8DD8C4DF-8EBC-4E0E-A3A3-F603E89CC78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3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ransition>
    <p:cover dir="d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99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99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9F5C8A69-4AA2-42ED-97AF-0AC977CB38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81200"/>
            <a:ext cx="8915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ADB11A0-BEBD-4C81-A1AD-E85D433F30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DEECC25-14D3-4D72-B63E-CF5FA738C7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461EFD-4EB2-465E-B420-E5385F69DA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2250" y="6399213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A9D3D7ED-01AE-4E5D-A54C-7CB2E27DCD5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48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99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99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>
            <a:alphaModFix amt="60000"/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4977" y="1981200"/>
            <a:ext cx="891604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465" y="6248400"/>
            <a:ext cx="20640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3957" y="6248400"/>
            <a:ext cx="313808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1980" y="6399213"/>
            <a:ext cx="20640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accent6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FC5B12FA-4B9C-4413-8647-2F787AFD6D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34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</p:sldLayoutIdLst>
  <p:transition>
    <p:cover dir="d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Britannic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99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99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5585415"/>
            <a:ext cx="9905999" cy="112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2700000" algn="tl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pPr algn="ctr"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ln w="12700">
                  <a:solidFill>
                    <a:srgbClr val="00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РАЗРАБОТКИ ФГУП «ФЦДТ «СОЮЗ» </a:t>
            </a:r>
            <a:endParaRPr lang="en-US" sz="2800" b="1" dirty="0">
              <a:ln w="12700">
                <a:solidFill>
                  <a:srgbClr val="000000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pPr algn="ctr" defTabSz="9144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ln w="12700">
                  <a:solidFill>
                    <a:srgbClr val="0000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ДЛЯ БОРЬБЫ С ЛЕСНЫМИ ПОЖАРАМИ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501651"/>
            <a:ext cx="9906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2700000" algn="tl" rotWithShape="0">
              <a:prstClr val="black"/>
            </a:outerShdw>
          </a:effectLst>
        </p:spPr>
        <p:txBody>
          <a:bodyPr lIns="0" tIns="0" rIns="0" bIns="0" anchor="ctr"/>
          <a:lstStyle/>
          <a:p>
            <a:pPr marL="98425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ln w="6350"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Федеральное государственное унитарное предприятие</a:t>
            </a:r>
          </a:p>
        </p:txBody>
      </p:sp>
    </p:spTree>
    <p:extLst>
      <p:ext uri="{BB962C8B-B14F-4D97-AF65-F5344CB8AC3E}">
        <p14:creationId xmlns:p14="http://schemas.microsoft.com/office/powerpoint/2010/main" val="1620838038"/>
      </p:ext>
    </p:extLst>
  </p:cSld>
  <p:clrMapOvr>
    <a:masterClrMapping/>
  </p:clrMapOvr>
  <p:transition>
    <p:cover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81BAAA-BD9C-4D49-9534-8140A9417F0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90523F-A769-4894-B6BD-4437B5A76D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8306" y="594383"/>
            <a:ext cx="2042773" cy="284346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207CDC-93B2-483E-B530-0E7772FE8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945579"/>
            <a:ext cx="3548557" cy="5403186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11" name="Rectangle 1026">
            <a:extLst>
              <a:ext uri="{FF2B5EF4-FFF2-40B4-BE49-F238E27FC236}">
                <a16:creationId xmlns:a16="http://schemas.microsoft.com/office/drawing/2014/main" id="{98C24750-7D69-4A50-9D56-685A37503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8450"/>
            <a:ext cx="9906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180975"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НСУ 2 по 2000 литров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2F51BB-AF77-458F-8FF3-7483E4C60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6235" y="2261948"/>
            <a:ext cx="3264763" cy="4901312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C62D4E-6895-4943-A29F-398C53D06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57" y="994728"/>
            <a:ext cx="1990316" cy="2042773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236983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3E743C-2BA6-4A6E-85B6-9DAFC47BF7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7" r="40252"/>
          <a:stretch/>
        </p:blipFill>
        <p:spPr>
          <a:xfrm>
            <a:off x="6419850" y="1128856"/>
            <a:ext cx="2884822" cy="5044617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612527-5D31-4C73-B6D9-1D8351661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9"/>
          <a:stretch/>
        </p:blipFill>
        <p:spPr>
          <a:xfrm>
            <a:off x="476250" y="1128856"/>
            <a:ext cx="2584450" cy="5044617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EF79AF-6EF5-43C3-9CF1-2A46B20095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" r="13035"/>
          <a:stretch/>
        </p:blipFill>
        <p:spPr>
          <a:xfrm>
            <a:off x="3201081" y="1128856"/>
            <a:ext cx="3078389" cy="5044617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9" name="Rectangle 1026">
            <a:extLst>
              <a:ext uri="{FF2B5EF4-FFF2-40B4-BE49-F238E27FC236}">
                <a16:creationId xmlns:a16="http://schemas.microsoft.com/office/drawing/2014/main" id="{15402384-F4CC-4101-98F3-E19EE2D04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8450"/>
            <a:ext cx="9906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180975"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Варианты применения НСУ с различными вертолетами</a:t>
            </a:r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83FED279-6734-4FFD-9A54-CC9A9B232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399213"/>
            <a:ext cx="2063750" cy="457200"/>
          </a:xfrm>
        </p:spPr>
        <p:txBody>
          <a:bodyPr/>
          <a:lstStyle/>
          <a:p>
            <a:pPr>
              <a:defRPr/>
            </a:pPr>
            <a:fld id="{B881BAAA-BD9C-4D49-9534-8140A9417F0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244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0"/>
            <a:ext cx="9905999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marL="180975"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>
              <a:lnSpc>
                <a:spcPct val="150000"/>
              </a:lnSpc>
            </a:pPr>
            <a:r>
              <a:rPr lang="ru-RU" sz="4000" dirty="0">
                <a:ln w="6350">
                  <a:solidFill>
                    <a:schemeClr val="bg1"/>
                  </a:solidFill>
                </a:ln>
                <a:latin typeface="+mn-lt"/>
              </a:rPr>
              <a:t>БЛАГОДАРЮ</a:t>
            </a:r>
          </a:p>
          <a:p>
            <a:pPr marL="0">
              <a:lnSpc>
                <a:spcPct val="150000"/>
              </a:lnSpc>
            </a:pPr>
            <a:r>
              <a:rPr lang="ru-RU" sz="4000" dirty="0">
                <a:ln w="6350">
                  <a:solidFill>
                    <a:schemeClr val="bg1"/>
                  </a:solidFill>
                </a:ln>
                <a:latin typeface="+mn-lt"/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271209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D1A22D-023D-4CB0-8E70-13D03915E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291" y="4421029"/>
            <a:ext cx="1694691" cy="24384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77011D-1192-43C8-A00E-0A00B20D5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76" y="4709951"/>
            <a:ext cx="1464324" cy="208297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98FC1CF-1262-4736-AFA0-323E75163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650" y="3542764"/>
            <a:ext cx="1493607" cy="325080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4F62F9E-4FAD-4A6F-9D07-1D4E1F99F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71" y="3250315"/>
            <a:ext cx="531890" cy="10423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A4D57A-C6B9-4C37-BB91-6E7B437170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55" y="1760838"/>
            <a:ext cx="4287638" cy="17855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1734E2-4428-4726-AF45-62F81DA46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" y="4574160"/>
            <a:ext cx="1464324" cy="22187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5DFB28-3596-4F51-9B07-B8CC29325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288" y="4406652"/>
            <a:ext cx="1574334" cy="23666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C9C0B9-933B-4A85-9187-6DBA89CA2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87" y="3906510"/>
            <a:ext cx="1574334" cy="28864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7B99BC-63C9-4F37-B841-95DB575DE945}"/>
              </a:ext>
            </a:extLst>
          </p:cNvPr>
          <p:cNvSpPr txBox="1"/>
          <p:nvPr/>
        </p:nvSpPr>
        <p:spPr>
          <a:xfrm>
            <a:off x="0" y="7"/>
            <a:ext cx="9907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Исходные параметры тушения лесного пожара с самолёта ИЛ-76 </a:t>
            </a:r>
          </a:p>
          <a:p>
            <a:pPr algn="ctr"/>
            <a:r>
              <a:rPr lang="ru-RU" sz="2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 вертолётов Ка-32, МИ-8МТ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349B0F-964D-4BC8-9EEB-17EF5FA12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98591"/>
            <a:ext cx="4940287" cy="2894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9060BF-76E6-4C10-8177-F0056460B813}"/>
              </a:ext>
            </a:extLst>
          </p:cNvPr>
          <p:cNvSpPr txBox="1"/>
          <p:nvPr/>
        </p:nvSpPr>
        <p:spPr>
          <a:xfrm>
            <a:off x="1424195" y="1479325"/>
            <a:ext cx="24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Напорный слив ОТВ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EE1ED0-1AAF-4CEE-8E21-E27FAB02B275}"/>
              </a:ext>
            </a:extLst>
          </p:cNvPr>
          <p:cNvSpPr txBox="1"/>
          <p:nvPr/>
        </p:nvSpPr>
        <p:spPr>
          <a:xfrm>
            <a:off x="6224942" y="886780"/>
            <a:ext cx="244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Свободный слив ОТВ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D9423DAE-A8E7-4538-AC74-88D32F110AA5}"/>
              </a:ext>
            </a:extLst>
          </p:cNvPr>
          <p:cNvCxnSpPr>
            <a:cxnSpLocks/>
          </p:cNvCxnSpPr>
          <p:nvPr/>
        </p:nvCxnSpPr>
        <p:spPr bwMode="auto">
          <a:xfrm>
            <a:off x="6599660" y="2576384"/>
            <a:ext cx="0" cy="4077730"/>
          </a:xfrm>
          <a:prstGeom prst="straightConnector1">
            <a:avLst/>
          </a:prstGeom>
          <a:gradFill rotWithShape="0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54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D6B12FF-90C9-4D46-99FF-5E7BE2B59F6E}"/>
              </a:ext>
            </a:extLst>
          </p:cNvPr>
          <p:cNvSpPr txBox="1"/>
          <p:nvPr/>
        </p:nvSpPr>
        <p:spPr>
          <a:xfrm rot="16200000">
            <a:off x="5567646" y="4255971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~ 120 ÷ 240 м.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5251DFEF-90C7-43B3-93BC-03CBB3B9B0D4}"/>
              </a:ext>
            </a:extLst>
          </p:cNvPr>
          <p:cNvCxnSpPr>
            <a:cxnSpLocks/>
          </p:cNvCxnSpPr>
          <p:nvPr/>
        </p:nvCxnSpPr>
        <p:spPr bwMode="auto">
          <a:xfrm flipH="1">
            <a:off x="7462168" y="3898560"/>
            <a:ext cx="2237886" cy="0"/>
          </a:xfrm>
          <a:prstGeom prst="straightConnector1">
            <a:avLst/>
          </a:prstGeom>
          <a:gradFill rotWithShape="0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5400000" scaled="1"/>
          </a:gra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4CF0355-BA0C-4947-98D0-D578D08DBA20}"/>
              </a:ext>
            </a:extLst>
          </p:cNvPr>
          <p:cNvSpPr txBox="1"/>
          <p:nvPr/>
        </p:nvSpPr>
        <p:spPr>
          <a:xfrm>
            <a:off x="7791729" y="3481462"/>
            <a:ext cx="1468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Водяная пыль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C7C99C7-1E00-420F-AF96-B2D3D19BD026}"/>
              </a:ext>
            </a:extLst>
          </p:cNvPr>
          <p:cNvCxnSpPr>
            <a:cxnSpLocks/>
          </p:cNvCxnSpPr>
          <p:nvPr/>
        </p:nvCxnSpPr>
        <p:spPr bwMode="auto">
          <a:xfrm flipH="1">
            <a:off x="4752294" y="1658952"/>
            <a:ext cx="690857" cy="0"/>
          </a:xfrm>
          <a:prstGeom prst="straightConnector1">
            <a:avLst/>
          </a:prstGeom>
          <a:gradFill rotWithShape="0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5400000" scaled="1"/>
          </a:gra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1E7CDBF-F445-47AA-BBB9-08F5A106D009}"/>
              </a:ext>
            </a:extLst>
          </p:cNvPr>
          <p:cNvSpPr txBox="1"/>
          <p:nvPr/>
        </p:nvSpPr>
        <p:spPr>
          <a:xfrm>
            <a:off x="4915957" y="1349713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05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 280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endParaRPr lang="ru-R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426E80-F888-4306-BD42-33CF78FBDD74}"/>
              </a:ext>
            </a:extLst>
          </p:cNvPr>
          <p:cNvSpPr txBox="1"/>
          <p:nvPr/>
        </p:nvSpPr>
        <p:spPr>
          <a:xfrm>
            <a:off x="7462168" y="1734127"/>
            <a:ext cx="707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ИЛ-76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9AF8DF-9239-4D6C-98B5-66736B6B1314}"/>
              </a:ext>
            </a:extLst>
          </p:cNvPr>
          <p:cNvSpPr txBox="1"/>
          <p:nvPr/>
        </p:nvSpPr>
        <p:spPr>
          <a:xfrm>
            <a:off x="3458492" y="3121223"/>
            <a:ext cx="635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Ка-32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79A5EF-19D7-44FB-88E8-9328E66815D6}"/>
              </a:ext>
            </a:extLst>
          </p:cNvPr>
          <p:cNvSpPr txBox="1"/>
          <p:nvPr/>
        </p:nvSpPr>
        <p:spPr>
          <a:xfrm>
            <a:off x="817511" y="3787432"/>
            <a:ext cx="1361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Компактная</a:t>
            </a:r>
          </a:p>
          <a:p>
            <a:pPr algn="r"/>
            <a:r>
              <a:rPr lang="ru-RU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струя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FF1B60FE-1DA8-4B8C-BAB0-419B859D0695}"/>
              </a:ext>
            </a:extLst>
          </p:cNvPr>
          <p:cNvCxnSpPr>
            <a:cxnSpLocks/>
          </p:cNvCxnSpPr>
          <p:nvPr/>
        </p:nvCxnSpPr>
        <p:spPr bwMode="auto">
          <a:xfrm>
            <a:off x="3263566" y="3361038"/>
            <a:ext cx="0" cy="3293076"/>
          </a:xfrm>
          <a:prstGeom prst="straightConnector1">
            <a:avLst/>
          </a:prstGeom>
          <a:gradFill rotWithShape="0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54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4308102-B121-4B5F-8E0F-CD295A4863BF}"/>
              </a:ext>
            </a:extLst>
          </p:cNvPr>
          <p:cNvSpPr txBox="1"/>
          <p:nvPr/>
        </p:nvSpPr>
        <p:spPr>
          <a:xfrm rot="16200000">
            <a:off x="2452766" y="3971765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50 ÷ 60 м.</a:t>
            </a:r>
          </a:p>
        </p:txBody>
      </p: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3A0278A7-9CFB-42AD-A8C0-740A059E6121}"/>
              </a:ext>
            </a:extLst>
          </p:cNvPr>
          <p:cNvCxnSpPr>
            <a:cxnSpLocks/>
          </p:cNvCxnSpPr>
          <p:nvPr/>
        </p:nvCxnSpPr>
        <p:spPr bwMode="auto">
          <a:xfrm>
            <a:off x="4711699" y="4156431"/>
            <a:ext cx="2" cy="2497683"/>
          </a:xfrm>
          <a:prstGeom prst="straightConnector1">
            <a:avLst/>
          </a:prstGeom>
          <a:gradFill rotWithShape="0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54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598B8F3-6543-495B-96AE-F1589F4E59F9}"/>
              </a:ext>
            </a:extLst>
          </p:cNvPr>
          <p:cNvSpPr txBox="1"/>
          <p:nvPr/>
        </p:nvSpPr>
        <p:spPr>
          <a:xfrm rot="16200000">
            <a:off x="4206003" y="5103319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30 м.</a:t>
            </a: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31ED6DE0-A468-4086-8FBD-DCB97515EB41}"/>
              </a:ext>
            </a:extLst>
          </p:cNvPr>
          <p:cNvCxnSpPr/>
          <p:nvPr/>
        </p:nvCxnSpPr>
        <p:spPr bwMode="auto">
          <a:xfrm>
            <a:off x="3798102" y="4156431"/>
            <a:ext cx="1012448" cy="0"/>
          </a:xfrm>
          <a:prstGeom prst="line">
            <a:avLst/>
          </a:prstGeom>
          <a:gradFill rotWithShape="0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5400000" scaled="1"/>
          </a:gra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75208222-3B8C-4B6B-8E05-42B4CBECE5D7}"/>
              </a:ext>
            </a:extLst>
          </p:cNvPr>
          <p:cNvCxnSpPr>
            <a:cxnSpLocks/>
          </p:cNvCxnSpPr>
          <p:nvPr/>
        </p:nvCxnSpPr>
        <p:spPr bwMode="auto">
          <a:xfrm flipV="1">
            <a:off x="3078899" y="6650216"/>
            <a:ext cx="3961484" cy="3898"/>
          </a:xfrm>
          <a:prstGeom prst="line">
            <a:avLst/>
          </a:prstGeom>
          <a:gradFill rotWithShape="0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5400000" scaled="1"/>
          </a:gra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D8729F26-3351-4A6C-94BC-A86E63776249}"/>
              </a:ext>
            </a:extLst>
          </p:cNvPr>
          <p:cNvCxnSpPr>
            <a:cxnSpLocks/>
          </p:cNvCxnSpPr>
          <p:nvPr/>
        </p:nvCxnSpPr>
        <p:spPr bwMode="auto">
          <a:xfrm flipH="1">
            <a:off x="415821" y="3037602"/>
            <a:ext cx="910220" cy="0"/>
          </a:xfrm>
          <a:prstGeom prst="straightConnector1">
            <a:avLst/>
          </a:prstGeom>
          <a:gradFill rotWithShape="0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5400000" scaled="1"/>
          </a:gra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1E246D-4A89-4875-A689-1CCF0E02B8D7}"/>
              </a:ext>
            </a:extLst>
          </p:cNvPr>
          <p:cNvSpPr txBox="1"/>
          <p:nvPr/>
        </p:nvSpPr>
        <p:spPr>
          <a:xfrm>
            <a:off x="92306" y="2609214"/>
            <a:ext cx="1502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05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 0÷70 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endParaRPr lang="ru-R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81CAD621-7BA4-404A-B6C6-6AF0FFEAFD69}"/>
              </a:ext>
            </a:extLst>
          </p:cNvPr>
          <p:cNvCxnSpPr>
            <a:cxnSpLocks/>
          </p:cNvCxnSpPr>
          <p:nvPr/>
        </p:nvCxnSpPr>
        <p:spPr bwMode="auto">
          <a:xfrm>
            <a:off x="2174240" y="3959687"/>
            <a:ext cx="0" cy="858511"/>
          </a:xfrm>
          <a:prstGeom prst="straightConnector1">
            <a:avLst/>
          </a:prstGeom>
          <a:gradFill rotWithShape="0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5400000" scaled="1"/>
          </a:gra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DDFCAB-4818-4773-B570-446AA80C1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79" y="4065373"/>
            <a:ext cx="1574334" cy="27275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F45E5A-F1D9-4E48-B3F0-912BB5A60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64" y="5020492"/>
            <a:ext cx="4508114" cy="183142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8ED64DF-C509-4348-94C2-D614F9CCD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80" y="4414213"/>
            <a:ext cx="1694691" cy="243840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BC49886-DB41-4AA8-B326-136BEC715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" y="4065373"/>
            <a:ext cx="1574334" cy="2727550"/>
          </a:xfrm>
          <a:prstGeom prst="rect">
            <a:avLst/>
          </a:prstGeom>
        </p:spPr>
      </p:pic>
      <p:sp>
        <p:nvSpPr>
          <p:cNvPr id="41" name="Номер слайда 1">
            <a:extLst>
              <a:ext uri="{FF2B5EF4-FFF2-40B4-BE49-F238E27FC236}">
                <a16:creationId xmlns:a16="http://schemas.microsoft.com/office/drawing/2014/main" id="{E0210F10-D102-490C-B9FA-E9B2E4F598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2250" y="6399213"/>
            <a:ext cx="20637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B921D38-8121-4E22-B588-6BAE18ACAA24}" type="slidenum">
              <a:rPr lang="en-US" altLang="ru-RU" sz="1400" b="0">
                <a:solidFill>
                  <a:srgbClr val="2D2DB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ru-RU" sz="1400" b="0" dirty="0">
              <a:solidFill>
                <a:srgbClr val="2D2DB9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6490"/>
      </p:ext>
    </p:extLst>
  </p:cSld>
  <p:clrMapOvr>
    <a:masterClrMapping/>
  </p:clrMapOvr>
  <p:transition>
    <p:cover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ChangeArrowheads="1"/>
          </p:cNvSpPr>
          <p:nvPr/>
        </p:nvSpPr>
        <p:spPr bwMode="auto">
          <a:xfrm>
            <a:off x="0" y="325360"/>
            <a:ext cx="990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180975"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Напорные сливные устройства  (НСУ) на базе УПАТ</a:t>
            </a:r>
          </a:p>
        </p:txBody>
      </p:sp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92076" y="2761269"/>
            <a:ext cx="9506309" cy="377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95675" lvl="1" eaLnBrk="0" hangingPunct="0"/>
            <a:r>
              <a:rPr lang="ru-RU" sz="2400" b="1" dirty="0">
                <a:ln w="6350">
                  <a:solidFill>
                    <a:schemeClr val="bg1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Преимущества НСУ</a:t>
            </a:r>
          </a:p>
          <a:p>
            <a:pPr lvl="1" indent="288000" algn="just" eaLnBrk="0" hangingPunct="0">
              <a:spcBef>
                <a:spcPts val="400"/>
              </a:spcBef>
              <a:spcAft>
                <a:spcPts val="400"/>
              </a:spcAft>
            </a:pPr>
            <a:r>
              <a:rPr lang="ru-RU" sz="1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создания компактных струй под давлением до 10 кг/см</a:t>
            </a:r>
            <a:r>
              <a:rPr lang="ru-RU" sz="1600" baseline="30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позволяет обеспечить смачивание крон деревьев и подстилающей поверхности полога леса, что повышает эффективность защитных полос;</a:t>
            </a:r>
          </a:p>
          <a:p>
            <a:pPr lvl="1" indent="288000" algn="just" eaLnBrk="0" hangingPunct="0">
              <a:spcBef>
                <a:spcPts val="400"/>
              </a:spcBef>
              <a:spcAft>
                <a:spcPts val="400"/>
              </a:spcAft>
            </a:pPr>
            <a:r>
              <a:rPr lang="ru-RU" sz="1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sz="1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переснаряжения</a:t>
            </a:r>
            <a:r>
              <a:rPr lang="ru-RU" sz="1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НСУ в условиях базового аэродрома и полевого заправочного пункта вблизи естественных </a:t>
            </a:r>
            <a:r>
              <a:rPr lang="ru-RU" sz="16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водоисточников</a:t>
            </a:r>
            <a:r>
              <a:rPr lang="ru-RU" sz="1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очагов пожара;</a:t>
            </a:r>
          </a:p>
          <a:p>
            <a:pPr lvl="1" indent="288000" algn="just" eaLnBrk="0" hangingPunct="0">
              <a:spcBef>
                <a:spcPts val="400"/>
              </a:spcBef>
              <a:spcAft>
                <a:spcPts val="400"/>
              </a:spcAft>
            </a:pPr>
            <a:r>
              <a:rPr lang="ru-RU" sz="1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обеспечения непрерывной работы вертолета по тушению лесного пожара путем перецепки НСУ в режиме висения</a:t>
            </a:r>
            <a:r>
              <a:rPr lang="en-US" sz="1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913" lvl="1" indent="288000" algn="just" eaLnBrk="0" hangingPunct="0">
              <a:spcBef>
                <a:spcPts val="400"/>
              </a:spcBef>
              <a:spcAft>
                <a:spcPts val="400"/>
              </a:spcAft>
            </a:pPr>
            <a:r>
              <a:rPr lang="ru-RU" sz="1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оценкам Санкт-Петербургского НИИЛХ скорость тушения лесного пожара с вертолета КА-32 путем прокладки заградительных полос может достигать 20 м/мин при дальности полета до  10 км. При этом время тушения уменьшается в 3÷4 раза, а длина полосы, прокладываемой за один слив, увеличивается в 3÷5 раз по сравнению с устройствами свободного слива.</a:t>
            </a:r>
            <a:endParaRPr lang="ru-RU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132164" y="572190"/>
            <a:ext cx="1962215" cy="294582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3586186" y="954452"/>
            <a:ext cx="6084062" cy="175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80975" algn="just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Установки объемом 800, 2000 и 7500 литров, на внешней подвеске вертолетов          Ми-8МТ, Ми-17, Ка-32, Ми-8Т и Ми-26 предназначены для применения в  качестве напорных сливных устройств (НСУ) водяного и пенного пожаротушения при ликвидации лесных пожаров, пожаров в высотных зданиях и последствий техногенных катастроф.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81BAAA-BD9C-4D49-9534-8140A9417F0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25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4" name="Picture 7" descr="D:\Tif\Пожаротушение\УПАТ\УПАТ_03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CF9FF"/>
              </a:clrFrom>
              <a:clrTo>
                <a:srgbClr val="FCF9FF">
                  <a:alpha val="0"/>
                </a:srgbClr>
              </a:clrTo>
            </a:clrChange>
          </a:blip>
          <a:srcRect l="-6207" t="-5530" r="6207" b="5530"/>
          <a:stretch/>
        </p:blipFill>
        <p:spPr bwMode="auto">
          <a:xfrm>
            <a:off x="6786174" y="2265657"/>
            <a:ext cx="3038924" cy="420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05038" y="960529"/>
            <a:ext cx="3950062" cy="3284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 – система воспламенения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 – твёрдотопливный заряд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 – газогенератор</a:t>
            </a:r>
          </a:p>
          <a:p>
            <a:pPr marL="269875" indent="-269875" eaLnBrk="0" hangingPunct="0">
              <a:lnSpc>
                <a:spcPct val="150000"/>
              </a:lnSpc>
              <a:defRPr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 – ёмкость для огнетушащего вещества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 – огнетушащий раствор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 – подставка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 – трубопровод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 – датчик загорания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 – распылительный </a:t>
            </a:r>
          </a:p>
          <a:p>
            <a:pPr marL="266700" eaLnBrk="0" hangingPunct="0">
              <a:defRPr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насадок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48980E4-E745-4566-B592-479F1BF34AA1}"/>
              </a:ext>
            </a:extLst>
          </p:cNvPr>
          <p:cNvGrpSpPr/>
          <p:nvPr/>
        </p:nvGrpSpPr>
        <p:grpSpPr>
          <a:xfrm>
            <a:off x="401638" y="853283"/>
            <a:ext cx="4794837" cy="5578474"/>
            <a:chOff x="706438" y="590998"/>
            <a:chExt cx="5213350" cy="6065390"/>
          </a:xfrm>
        </p:grpSpPr>
        <p:pic>
          <p:nvPicPr>
            <p:cNvPr id="27651" name="Picture 2" descr="D:\Tif\Пожаротушение\УПАТ\УПАТ_01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069"/>
            <a:stretch>
              <a:fillRect/>
            </a:stretch>
          </p:blipFill>
          <p:spPr bwMode="auto">
            <a:xfrm>
              <a:off x="706438" y="1036638"/>
              <a:ext cx="5213350" cy="561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2" name="TextBox 4"/>
            <p:cNvSpPr txBox="1">
              <a:spLocks noChangeArrowheads="1"/>
            </p:cNvSpPr>
            <p:nvPr/>
          </p:nvSpPr>
          <p:spPr bwMode="auto">
            <a:xfrm>
              <a:off x="1870076" y="590998"/>
              <a:ext cx="528638" cy="1535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25000"/>
                </a:lnSpc>
              </a:pPr>
              <a:r>
                <a:rPr lang="ru-RU" sz="1400" b="1" dirty="0">
                  <a:solidFill>
                    <a:srgbClr val="000000"/>
                  </a:solidFill>
                  <a:latin typeface="Arial" charset="0"/>
                </a:rPr>
                <a:t>1</a:t>
              </a:r>
            </a:p>
            <a:p>
              <a:pPr algn="ctr" eaLnBrk="0" hangingPunct="0">
                <a:lnSpc>
                  <a:spcPct val="125000"/>
                </a:lnSpc>
              </a:pPr>
              <a:r>
                <a:rPr lang="ru-RU" sz="1400" b="1" dirty="0">
                  <a:solidFill>
                    <a:srgbClr val="000000"/>
                  </a:solidFill>
                  <a:latin typeface="Arial" charset="0"/>
                </a:rPr>
                <a:t>2</a:t>
              </a:r>
            </a:p>
            <a:p>
              <a:pPr algn="ctr" eaLnBrk="0" hangingPunct="0">
                <a:lnSpc>
                  <a:spcPct val="125000"/>
                </a:lnSpc>
              </a:pPr>
              <a:r>
                <a:rPr lang="ru-RU" sz="1400" b="1" dirty="0">
                  <a:solidFill>
                    <a:srgbClr val="000000"/>
                  </a:solidFill>
                  <a:latin typeface="Arial" charset="0"/>
                </a:rPr>
                <a:t>3</a:t>
              </a:r>
            </a:p>
            <a:p>
              <a:pPr algn="ctr" eaLnBrk="0" hangingPunct="0">
                <a:lnSpc>
                  <a:spcPct val="125000"/>
                </a:lnSpc>
              </a:pPr>
              <a:r>
                <a:rPr lang="ru-RU" sz="1400" b="1" dirty="0">
                  <a:solidFill>
                    <a:srgbClr val="000000"/>
                  </a:solidFill>
                  <a:latin typeface="Arial" charset="0"/>
                </a:rPr>
                <a:t>4</a:t>
              </a:r>
            </a:p>
            <a:p>
              <a:pPr algn="ctr" eaLnBrk="0" hangingPunct="0">
                <a:lnSpc>
                  <a:spcPct val="125000"/>
                </a:lnSpc>
              </a:pPr>
              <a:r>
                <a:rPr lang="ru-RU" sz="1400" b="1" dirty="0">
                  <a:solidFill>
                    <a:srgbClr val="000000"/>
                  </a:solidFill>
                  <a:latin typeface="Arial" charset="0"/>
                </a:rPr>
                <a:t>9</a:t>
              </a: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 bwMode="auto">
            <a:xfrm>
              <a:off x="1954213" y="881064"/>
              <a:ext cx="2462212" cy="2314575"/>
            </a:xfrm>
            <a:prstGeom prst="line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FF0000"/>
                </a:gs>
                <a:gs pos="100000">
                  <a:schemeClr val="tx1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Прямая соединительная линия 6"/>
            <p:cNvCxnSpPr/>
            <p:nvPr/>
          </p:nvCxnSpPr>
          <p:spPr bwMode="auto">
            <a:xfrm>
              <a:off x="2268538" y="760413"/>
              <a:ext cx="1795462" cy="976312"/>
            </a:xfrm>
            <a:prstGeom prst="line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FF0000"/>
                </a:gs>
                <a:gs pos="100000">
                  <a:schemeClr val="tx1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Прямая соединительная линия 7"/>
            <p:cNvCxnSpPr/>
            <p:nvPr/>
          </p:nvCxnSpPr>
          <p:spPr bwMode="auto">
            <a:xfrm>
              <a:off x="2274888" y="1062039"/>
              <a:ext cx="1943100" cy="915987"/>
            </a:xfrm>
            <a:prstGeom prst="line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FF0000"/>
                </a:gs>
                <a:gs pos="100000">
                  <a:schemeClr val="tx1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Прямая соединительная линия 8"/>
            <p:cNvCxnSpPr/>
            <p:nvPr/>
          </p:nvCxnSpPr>
          <p:spPr bwMode="auto">
            <a:xfrm>
              <a:off x="2236788" y="1374775"/>
              <a:ext cx="1930400" cy="801688"/>
            </a:xfrm>
            <a:prstGeom prst="line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FF0000"/>
                </a:gs>
                <a:gs pos="100000">
                  <a:schemeClr val="tx1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Прямая соединительная линия 9"/>
            <p:cNvCxnSpPr/>
            <p:nvPr/>
          </p:nvCxnSpPr>
          <p:spPr bwMode="auto">
            <a:xfrm>
              <a:off x="2236788" y="1670051"/>
              <a:ext cx="673100" cy="277813"/>
            </a:xfrm>
            <a:prstGeom prst="line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FF0000"/>
                </a:gs>
                <a:gs pos="100000">
                  <a:schemeClr val="tx1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Прямая соединительная линия 10"/>
            <p:cNvCxnSpPr/>
            <p:nvPr/>
          </p:nvCxnSpPr>
          <p:spPr bwMode="auto">
            <a:xfrm flipV="1">
              <a:off x="1339850" y="1978026"/>
              <a:ext cx="679450" cy="415925"/>
            </a:xfrm>
            <a:prstGeom prst="line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FF0000"/>
                </a:gs>
                <a:gs pos="100000">
                  <a:schemeClr val="tx1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659" name="TextBox 11"/>
            <p:cNvSpPr txBox="1">
              <a:spLocks noChangeArrowheads="1"/>
            </p:cNvSpPr>
            <p:nvPr/>
          </p:nvSpPr>
          <p:spPr bwMode="auto">
            <a:xfrm>
              <a:off x="1139825" y="3933825"/>
              <a:ext cx="527050" cy="1198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ru-RU" sz="1400" b="1">
                  <a:solidFill>
                    <a:srgbClr val="000000"/>
                  </a:solidFill>
                  <a:latin typeface="Arial" charset="0"/>
                </a:rPr>
                <a:t>8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ru-RU" sz="1400" b="1">
                  <a:solidFill>
                    <a:srgbClr val="000000"/>
                  </a:solidFill>
                  <a:latin typeface="Arial" charset="0"/>
                </a:rPr>
                <a:t>7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ru-RU" sz="1400" b="1">
                  <a:solidFill>
                    <a:srgbClr val="000000"/>
                  </a:solidFill>
                  <a:latin typeface="Arial" charset="0"/>
                </a:rPr>
                <a:t>5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ru-RU" sz="1400" b="1">
                  <a:solidFill>
                    <a:srgbClr val="000000"/>
                  </a:solidFill>
                  <a:latin typeface="Arial" charset="0"/>
                </a:rPr>
                <a:t>6</a:t>
              </a: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 bwMode="auto">
            <a:xfrm flipV="1">
              <a:off x="1479551" y="3594101"/>
              <a:ext cx="512763" cy="415925"/>
            </a:xfrm>
            <a:prstGeom prst="line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FF0000"/>
                </a:gs>
                <a:gs pos="100000">
                  <a:schemeClr val="tx1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Прямая соединительная линия 13"/>
            <p:cNvCxnSpPr/>
            <p:nvPr/>
          </p:nvCxnSpPr>
          <p:spPr bwMode="auto">
            <a:xfrm flipV="1">
              <a:off x="1479551" y="4210051"/>
              <a:ext cx="442913" cy="144463"/>
            </a:xfrm>
            <a:prstGeom prst="line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FF0000"/>
                </a:gs>
                <a:gs pos="100000">
                  <a:schemeClr val="tx1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Прямая соединительная линия 14"/>
            <p:cNvCxnSpPr/>
            <p:nvPr/>
          </p:nvCxnSpPr>
          <p:spPr bwMode="auto">
            <a:xfrm flipV="1">
              <a:off x="1479551" y="4119563"/>
              <a:ext cx="2841625" cy="506412"/>
            </a:xfrm>
            <a:prstGeom prst="line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FF0000"/>
                </a:gs>
                <a:gs pos="100000">
                  <a:schemeClr val="tx1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Прямая соединительная линия 15"/>
            <p:cNvCxnSpPr/>
            <p:nvPr/>
          </p:nvCxnSpPr>
          <p:spPr bwMode="auto">
            <a:xfrm rot="16200000" flipH="1">
              <a:off x="1270794" y="5141119"/>
              <a:ext cx="1598612" cy="1181100"/>
            </a:xfrm>
            <a:prstGeom prst="line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FF0000"/>
                </a:gs>
                <a:gs pos="100000">
                  <a:schemeClr val="tx1"/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Прямая со стрелкой 20"/>
            <p:cNvCxnSpPr/>
            <p:nvPr/>
          </p:nvCxnSpPr>
          <p:spPr bwMode="auto">
            <a:xfrm rot="16200000" flipH="1">
              <a:off x="4124326" y="2906713"/>
              <a:ext cx="311150" cy="3175"/>
            </a:xfrm>
            <a:prstGeom prst="straightConnector1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FF0000"/>
                </a:gs>
                <a:gs pos="100000">
                  <a:schemeClr val="tx1"/>
                </a:gs>
              </a:gsLst>
              <a:lin ang="5400000" scaled="1"/>
            </a:gra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Прямая со стрелкой 22"/>
            <p:cNvCxnSpPr/>
            <p:nvPr/>
          </p:nvCxnSpPr>
          <p:spPr bwMode="auto">
            <a:xfrm rot="16200000" flipH="1">
              <a:off x="4310063" y="2906713"/>
              <a:ext cx="311150" cy="3175"/>
            </a:xfrm>
            <a:prstGeom prst="straightConnector1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FF0000"/>
                </a:gs>
                <a:gs pos="100000">
                  <a:schemeClr val="tx1"/>
                </a:gs>
              </a:gsLst>
              <a:lin ang="5400000" scaled="1"/>
            </a:gra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Прямая со стрелкой 23"/>
            <p:cNvCxnSpPr/>
            <p:nvPr/>
          </p:nvCxnSpPr>
          <p:spPr bwMode="auto">
            <a:xfrm rot="16200000" flipH="1">
              <a:off x="4481513" y="2906713"/>
              <a:ext cx="311150" cy="3175"/>
            </a:xfrm>
            <a:prstGeom prst="straightConnector1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FF0000"/>
                </a:gs>
                <a:gs pos="100000">
                  <a:schemeClr val="tx1"/>
                </a:gs>
              </a:gsLst>
              <a:lin ang="5400000" scaled="1"/>
            </a:gra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Прямая со стрелкой 24"/>
            <p:cNvCxnSpPr/>
            <p:nvPr/>
          </p:nvCxnSpPr>
          <p:spPr bwMode="auto">
            <a:xfrm rot="16200000" flipH="1">
              <a:off x="4654551" y="2906713"/>
              <a:ext cx="311150" cy="3175"/>
            </a:xfrm>
            <a:prstGeom prst="straightConnector1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FF0000"/>
                </a:gs>
                <a:gs pos="100000">
                  <a:schemeClr val="tx1"/>
                </a:gs>
              </a:gsLst>
              <a:lin ang="5400000" scaled="1"/>
            </a:gra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Прямая со стрелкой 25"/>
            <p:cNvCxnSpPr/>
            <p:nvPr/>
          </p:nvCxnSpPr>
          <p:spPr bwMode="auto">
            <a:xfrm rot="16200000" flipH="1">
              <a:off x="4826001" y="2906713"/>
              <a:ext cx="311150" cy="3175"/>
            </a:xfrm>
            <a:prstGeom prst="straightConnector1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FF0000"/>
                </a:gs>
                <a:gs pos="100000">
                  <a:schemeClr val="tx1"/>
                </a:gs>
              </a:gsLst>
              <a:lin ang="5400000" scaled="1"/>
            </a:gra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4478253" y="3155950"/>
              <a:ext cx="31290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ru-RU" dirty="0">
                  <a:solidFill>
                    <a:srgbClr val="0000CC"/>
                  </a:solidFill>
                  <a:latin typeface="Times New Roman" charset="0"/>
                </a:rPr>
                <a:t>Р</a:t>
              </a:r>
            </a:p>
          </p:txBody>
        </p:sp>
        <p:cxnSp>
          <p:nvCxnSpPr>
            <p:cNvPr id="29" name="Прямая соединительная линия 28"/>
            <p:cNvCxnSpPr/>
            <p:nvPr/>
          </p:nvCxnSpPr>
          <p:spPr bwMode="auto">
            <a:xfrm flipV="1">
              <a:off x="3994150" y="2663825"/>
              <a:ext cx="1468438" cy="12700"/>
            </a:xfrm>
            <a:prstGeom prst="line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FF0000"/>
                </a:gs>
                <a:gs pos="100000">
                  <a:schemeClr val="tx1"/>
                </a:gs>
              </a:gsLst>
              <a:lin ang="5400000" scaled="1"/>
            </a:gra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TextBox 29"/>
          <p:cNvSpPr txBox="1"/>
          <p:nvPr/>
        </p:nvSpPr>
        <p:spPr>
          <a:xfrm>
            <a:off x="0" y="327025"/>
            <a:ext cx="9905999" cy="44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marL="180975"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КОНСТРУКЦИЯ УПАТ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81BAAA-BD9C-4D49-9534-8140A9417F0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229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ChangeArrowheads="1"/>
          </p:cNvSpPr>
          <p:nvPr/>
        </p:nvSpPr>
        <p:spPr bwMode="auto">
          <a:xfrm>
            <a:off x="0" y="294774"/>
            <a:ext cx="9906000" cy="50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180975"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Технические характеристики разработанных напорных сливных устройств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126332"/>
              </p:ext>
            </p:extLst>
          </p:nvPr>
        </p:nvGraphicFramePr>
        <p:xfrm>
          <a:off x="2627313" y="1225009"/>
          <a:ext cx="6856602" cy="506620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273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7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7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78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68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accent2"/>
                          </a:solidFill>
                          <a:latin typeface="Arial" pitchFamily="34" charset="0"/>
                          <a:cs typeface="Arial" pitchFamily="34" charset="0"/>
                        </a:rPr>
                        <a:t>Тип</a:t>
                      </a:r>
                      <a:r>
                        <a:rPr lang="ru-RU" sz="1800" baseline="0" dirty="0">
                          <a:solidFill>
                            <a:schemeClr val="accent2"/>
                          </a:solidFill>
                          <a:latin typeface="Arial" pitchFamily="34" charset="0"/>
                          <a:cs typeface="Arial" pitchFamily="34" charset="0"/>
                        </a:rPr>
                        <a:t> вертолёта</a:t>
                      </a:r>
                      <a:endParaRPr lang="ru-RU" sz="1800" dirty="0">
                        <a:solidFill>
                          <a:schemeClr val="accent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219" marR="97219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Ка-226</a:t>
                      </a:r>
                      <a:endParaRPr lang="ru-RU" sz="1800" dirty="0">
                        <a:solidFill>
                          <a:schemeClr val="accent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219" marR="97219" anchor="ctr"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Ми-8 МТВ,</a:t>
                      </a:r>
                      <a:r>
                        <a:rPr lang="ru-RU" sz="1800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Ми-17, Ка-32</a:t>
                      </a:r>
                      <a:endParaRPr lang="ru-RU" sz="18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Ми-26</a:t>
                      </a:r>
                    </a:p>
                  </a:txBody>
                  <a:tcPr marL="97219" marR="97219" anchor="ctr"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2186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2"/>
                          </a:solidFill>
                          <a:latin typeface="Arial" pitchFamily="34" charset="0"/>
                          <a:cs typeface="Arial" pitchFamily="34" charset="0"/>
                        </a:rPr>
                        <a:t>Тип УПАТ и объём огнетушащей жидкости, л</a:t>
                      </a:r>
                    </a:p>
                  </a:txBody>
                  <a:tcPr marL="97219" marR="97219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itchFamily="34" charset="0"/>
                          <a:cs typeface="Arial" pitchFamily="34" charset="0"/>
                        </a:rPr>
                        <a:t>УПАТ-800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itchFamily="34" charset="0"/>
                          <a:cs typeface="Arial" pitchFamily="34" charset="0"/>
                        </a:rPr>
                        <a:t>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itchFamily="34" charset="0"/>
                          <a:cs typeface="Arial" pitchFamily="34" charset="0"/>
                        </a:rPr>
                        <a:t>УПАТ 2000</a:t>
                      </a:r>
                    </a:p>
                    <a:p>
                      <a:pPr algn="ctr"/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600" b="1" dirty="0">
                          <a:latin typeface="Arial" pitchFamily="34" charset="0"/>
                          <a:cs typeface="Arial" pitchFamily="34" charset="0"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itchFamily="34" charset="0"/>
                          <a:cs typeface="Arial" pitchFamily="34" charset="0"/>
                        </a:rPr>
                        <a:t>УПАТ 7500</a:t>
                      </a:r>
                    </a:p>
                    <a:p>
                      <a:pPr algn="ctr"/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600" b="1" dirty="0">
                          <a:latin typeface="Arial" pitchFamily="34" charset="0"/>
                          <a:cs typeface="Arial" pitchFamily="34" charset="0"/>
                        </a:rPr>
                        <a:t>7500</a:t>
                      </a:r>
                    </a:p>
                  </a:txBody>
                  <a:tcPr marL="97219" marR="97219" anchor="ctr"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8917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2"/>
                          </a:solidFill>
                          <a:latin typeface="Arial" pitchFamily="34" charset="0"/>
                          <a:cs typeface="Arial" pitchFamily="34" charset="0"/>
                        </a:rPr>
                        <a:t>Длина прокладываемой</a:t>
                      </a:r>
                      <a:r>
                        <a:rPr lang="ru-RU" sz="1600" baseline="0" dirty="0">
                          <a:solidFill>
                            <a:schemeClr val="accent2"/>
                          </a:solidFill>
                          <a:latin typeface="Arial" pitchFamily="34" charset="0"/>
                          <a:cs typeface="Arial" pitchFamily="34" charset="0"/>
                        </a:rPr>
                        <a:t> защитной полосы за 1 слив, м</a:t>
                      </a:r>
                      <a:endParaRPr lang="ru-RU" sz="1600" dirty="0">
                        <a:solidFill>
                          <a:schemeClr val="accent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219" marR="97219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itchFamily="34" charset="0"/>
                          <a:cs typeface="Arial" pitchFamily="34" charset="0"/>
                        </a:rPr>
                        <a:t>до</a:t>
                      </a:r>
                      <a:r>
                        <a:rPr lang="ru-RU" sz="1600" b="1" baseline="0" dirty="0">
                          <a:latin typeface="Arial" pitchFamily="34" charset="0"/>
                          <a:cs typeface="Arial" pitchFamily="34" charset="0"/>
                        </a:rPr>
                        <a:t> 100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219" marR="972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itchFamily="34" charset="0"/>
                          <a:cs typeface="Arial" pitchFamily="34" charset="0"/>
                        </a:rPr>
                        <a:t>до 200</a:t>
                      </a:r>
                    </a:p>
                  </a:txBody>
                  <a:tcPr marL="97219" marR="972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itchFamily="34" charset="0"/>
                          <a:cs typeface="Arial" pitchFamily="34" charset="0"/>
                        </a:rPr>
                        <a:t>до 800</a:t>
                      </a:r>
                    </a:p>
                  </a:txBody>
                  <a:tcPr marL="97219" marR="97219" anchor="ctr"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707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2"/>
                          </a:solidFill>
                          <a:latin typeface="Arial" pitchFamily="34" charset="0"/>
                          <a:cs typeface="Arial" pitchFamily="34" charset="0"/>
                        </a:rPr>
                        <a:t>Применяемые огнетушащие жидкости</a:t>
                      </a:r>
                    </a:p>
                  </a:txBody>
                  <a:tcPr marL="97219" marR="97219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itchFamily="34" charset="0"/>
                          <a:cs typeface="Arial" pitchFamily="34" charset="0"/>
                        </a:rPr>
                        <a:t>Вода, растворы пенообразователей, </a:t>
                      </a:r>
                      <a:r>
                        <a:rPr lang="ru-RU" sz="1600" b="1" dirty="0" err="1">
                          <a:latin typeface="Arial" pitchFamily="34" charset="0"/>
                          <a:cs typeface="Arial" pitchFamily="34" charset="0"/>
                        </a:rPr>
                        <a:t>ретарданты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219" marR="97219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219" marR="97219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2434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2"/>
                          </a:solidFill>
                          <a:latin typeface="Arial" pitchFamily="34" charset="0"/>
                          <a:cs typeface="Arial" pitchFamily="34" charset="0"/>
                        </a:rPr>
                        <a:t>Количество сливных устройств на внешней подвеске вертолёта</a:t>
                      </a:r>
                    </a:p>
                  </a:txBody>
                  <a:tcPr marL="97219" marR="97219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7219" marR="97219" anchor="ctr"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itchFamily="34" charset="0"/>
                          <a:cs typeface="Arial" pitchFamily="34" charset="0"/>
                        </a:rPr>
                        <a:t>1 - 2</a:t>
                      </a:r>
                    </a:p>
                  </a:txBody>
                  <a:tcPr marL="97219" marR="97219" anchor="ctr"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4841" name="Picture 2" descr="F:\Tif\Пожаротушение\Vert-008.jpg"/>
          <p:cNvPicPr>
            <a:picLocks noChangeAspect="1" noChangeArrowheads="1"/>
          </p:cNvPicPr>
          <p:nvPr/>
        </p:nvPicPr>
        <p:blipFill rotWithShape="1">
          <a:blip r:embed="rId2"/>
          <a:srcRect b="10595"/>
          <a:stretch/>
        </p:blipFill>
        <p:spPr bwMode="auto">
          <a:xfrm>
            <a:off x="225976" y="1225010"/>
            <a:ext cx="2297112" cy="1647826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4842" name="Picture 3" descr="F:\Tif\Пожаротушение\Vert-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976" y="4569571"/>
            <a:ext cx="2297112" cy="16732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4843" name="Picture 4" descr="F:\Tif\Пожаротушение\Vert-0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976" y="2913963"/>
            <a:ext cx="2297112" cy="16478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81BAAA-BD9C-4D49-9534-8140A9417F0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19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Прямоугольник 6">
            <a:extLst>
              <a:ext uri="{FF2B5EF4-FFF2-40B4-BE49-F238E27FC236}">
                <a16:creationId xmlns:a16="http://schemas.microsoft.com/office/drawing/2014/main" id="{8464667A-420D-4835-8F2F-CB4D4F15B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674" y="1038225"/>
            <a:ext cx="8650705" cy="4910138"/>
          </a:xfrm>
          <a:prstGeom prst="rect">
            <a:avLst/>
          </a:prstGeom>
          <a:solidFill>
            <a:srgbClr val="FFFFCC">
              <a:alpha val="60000"/>
            </a:srgbClr>
          </a:solidFill>
          <a:ln>
            <a:noFill/>
          </a:ln>
        </p:spPr>
        <p:txBody>
          <a:bodyPr wrap="none" lIns="92075" tIns="46038" rIns="92075" bIns="46038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9875" name="Прямоугольник 9">
            <a:extLst>
              <a:ext uri="{FF2B5EF4-FFF2-40B4-BE49-F238E27FC236}">
                <a16:creationId xmlns:a16="http://schemas.microsoft.com/office/drawing/2014/main" id="{1E8D2713-83DF-40B8-A709-03F3FB474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651" y="1220789"/>
            <a:ext cx="2928937" cy="4079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9877" name="Номер слайда 1">
            <a:extLst>
              <a:ext uri="{FF2B5EF4-FFF2-40B4-BE49-F238E27FC236}">
                <a16:creationId xmlns:a16="http://schemas.microsoft.com/office/drawing/2014/main" id="{304B7E76-9B0E-4657-B5D2-B24CD35BE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F347182-2F41-46F7-ADCF-EA5DC5EE933D}" type="slidenum">
              <a:rPr lang="en-US" altLang="ru-RU" sz="1400" b="0">
                <a:solidFill>
                  <a:srgbClr val="2D2DB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ru-RU" sz="1400" b="0">
              <a:solidFill>
                <a:srgbClr val="2D2DB9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9878" name="Рисунок 3">
            <a:extLst>
              <a:ext uri="{FF2B5EF4-FFF2-40B4-BE49-F238E27FC236}">
                <a16:creationId xmlns:a16="http://schemas.microsoft.com/office/drawing/2014/main" id="{B0AD53E0-5130-4654-A473-9B2FA2195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4"/>
          <a:stretch/>
        </p:blipFill>
        <p:spPr bwMode="auto">
          <a:xfrm>
            <a:off x="1034212" y="1220788"/>
            <a:ext cx="3449638" cy="426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Прямоугольник 10">
            <a:extLst>
              <a:ext uri="{FF2B5EF4-FFF2-40B4-BE49-F238E27FC236}">
                <a16:creationId xmlns:a16="http://schemas.microsoft.com/office/drawing/2014/main" id="{CE5FEB66-C27B-4E39-9ECA-DF0626306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7318" y="1220788"/>
            <a:ext cx="3149039" cy="39901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79879" name="Рисунок 5">
            <a:extLst>
              <a:ext uri="{FF2B5EF4-FFF2-40B4-BE49-F238E27FC236}">
                <a16:creationId xmlns:a16="http://schemas.microsoft.com/office/drawing/2014/main" id="{F3ABDCA6-C9D0-4422-BF37-67B487D31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4"/>
          <a:stretch/>
        </p:blipFill>
        <p:spPr bwMode="auto">
          <a:xfrm>
            <a:off x="5233321" y="1220787"/>
            <a:ext cx="3688095" cy="421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Rectangle 1026">
            <a:extLst>
              <a:ext uri="{FF2B5EF4-FFF2-40B4-BE49-F238E27FC236}">
                <a16:creationId xmlns:a16="http://schemas.microsoft.com/office/drawing/2014/main" id="{CBA21883-CF4C-4726-B3ED-FBBBFAE2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5387"/>
            <a:ext cx="99060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Footlight MT Light" panose="0204060206030A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99"/>
                </a:solidFill>
                <a:latin typeface="Footlight MT Light" panose="0204060206030A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99"/>
                </a:solidFill>
                <a:latin typeface="Footlight MT Light" panose="0204060206030A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9pPr>
          </a:lstStyle>
          <a:p>
            <a:pPr marL="180975"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Сравнительная эффективность тушения лесного пожара при заправке НСУ </a:t>
            </a:r>
          </a:p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на аэродроме и на водоеме</a:t>
            </a:r>
          </a:p>
        </p:txBody>
      </p:sp>
      <p:sp>
        <p:nvSpPr>
          <p:cNvPr id="9" name="Rectangle 1026">
            <a:extLst>
              <a:ext uri="{FF2B5EF4-FFF2-40B4-BE49-F238E27FC236}">
                <a16:creationId xmlns:a16="http://schemas.microsoft.com/office/drawing/2014/main" id="{7E1C5666-24A3-46C2-A942-CA03BC0FD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66243"/>
            <a:ext cx="99060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Footlight MT Light" panose="0204060206030A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99"/>
                </a:solidFill>
                <a:latin typeface="Footlight MT Light" panose="0204060206030A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99"/>
                </a:solidFill>
                <a:latin typeface="Footlight MT Light" panose="0204060206030A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400" b="1" i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 работе вертолета с полевого заправочного пункта скорость тушения увеличивается </a:t>
            </a:r>
            <a:br>
              <a:rPr lang="ru-RU" altLang="ru-RU" sz="1400" b="1" i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b="1" i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2-3 раза по сравнению с заправкой на аэродроме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0419F-49C0-4CA8-BB6D-596914A5C130}"/>
              </a:ext>
            </a:extLst>
          </p:cNvPr>
          <p:cNvSpPr txBox="1"/>
          <p:nvPr/>
        </p:nvSpPr>
        <p:spPr>
          <a:xfrm>
            <a:off x="637674" y="5505037"/>
            <a:ext cx="4199021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11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Скорость тушения лесных пожаров </a:t>
            </a:r>
            <a:r>
              <a:rPr lang="en-US" sz="11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ru-RU" sz="5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ru-RU" sz="11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 помощью вертолетов при заправке сливного оборудования на аэродроме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E0B7D4-977A-4446-AA2E-A958205D271B}"/>
              </a:ext>
            </a:extLst>
          </p:cNvPr>
          <p:cNvSpPr txBox="1"/>
          <p:nvPr/>
        </p:nvSpPr>
        <p:spPr>
          <a:xfrm>
            <a:off x="5099383" y="5505037"/>
            <a:ext cx="4199022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11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Скорость тушения лесных пожаров </a:t>
            </a:r>
            <a:r>
              <a:rPr lang="en-US" sz="11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ru-RU" sz="5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ru-RU" sz="11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 помощью вертолетов при заправке сливного оборудования на водоёме</a:t>
            </a:r>
          </a:p>
        </p:txBody>
      </p:sp>
    </p:spTree>
    <p:extLst>
      <p:ext uri="{BB962C8B-B14F-4D97-AF65-F5344CB8AC3E}">
        <p14:creationId xmlns:p14="http://schemas.microsoft.com/office/powerpoint/2010/main" val="2779168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1">
            <a:extLst>
              <a:ext uri="{FF2B5EF4-FFF2-40B4-BE49-F238E27FC236}">
                <a16:creationId xmlns:a16="http://schemas.microsoft.com/office/drawing/2014/main" id="{1C94BEC0-C4F8-42DC-AAB9-9CE850A184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B921D38-8121-4E22-B588-6BAE18ACAA24}" type="slidenum">
              <a:rPr lang="en-US" altLang="ru-RU" sz="1400" b="0">
                <a:solidFill>
                  <a:srgbClr val="2D2DB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ru-RU" sz="1400" b="0" dirty="0">
              <a:solidFill>
                <a:srgbClr val="2D2DB9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FBF6607-E3C5-401C-A872-499638C1A4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996547"/>
              </p:ext>
            </p:extLst>
          </p:nvPr>
        </p:nvGraphicFramePr>
        <p:xfrm>
          <a:off x="631658" y="907868"/>
          <a:ext cx="8650704" cy="2219487"/>
        </p:xfrm>
        <a:graphic>
          <a:graphicData uri="http://schemas.openxmlformats.org/drawingml/2006/table">
            <a:tbl>
              <a:tblPr/>
              <a:tblGrid>
                <a:gridCol w="2027321">
                  <a:extLst>
                    <a:ext uri="{9D8B030D-6E8A-4147-A177-3AD203B41FA5}">
                      <a16:colId xmlns:a16="http://schemas.microsoft.com/office/drawing/2014/main" val="1459025450"/>
                    </a:ext>
                  </a:extLst>
                </a:gridCol>
                <a:gridCol w="1432596">
                  <a:extLst>
                    <a:ext uri="{9D8B030D-6E8A-4147-A177-3AD203B41FA5}">
                      <a16:colId xmlns:a16="http://schemas.microsoft.com/office/drawing/2014/main" val="1846205932"/>
                    </a:ext>
                  </a:extLst>
                </a:gridCol>
                <a:gridCol w="1730870">
                  <a:extLst>
                    <a:ext uri="{9D8B030D-6E8A-4147-A177-3AD203B41FA5}">
                      <a16:colId xmlns:a16="http://schemas.microsoft.com/office/drawing/2014/main" val="98769748"/>
                    </a:ext>
                  </a:extLst>
                </a:gridCol>
                <a:gridCol w="1729046">
                  <a:extLst>
                    <a:ext uri="{9D8B030D-6E8A-4147-A177-3AD203B41FA5}">
                      <a16:colId xmlns:a16="http://schemas.microsoft.com/office/drawing/2014/main" val="1395106493"/>
                    </a:ext>
                  </a:extLst>
                </a:gridCol>
                <a:gridCol w="1730871">
                  <a:extLst>
                    <a:ext uri="{9D8B030D-6E8A-4147-A177-3AD203B41FA5}">
                      <a16:colId xmlns:a16="http://schemas.microsoft.com/office/drawing/2014/main" val="3219808035"/>
                    </a:ext>
                  </a:extLst>
                </a:gridCol>
              </a:tblGrid>
              <a:tr h="288000"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Затраты на прокладку 1 км полосы самолётом, тыс. </a:t>
                      </a:r>
                      <a:r>
                        <a:rPr kumimoji="0" lang="ru-RU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руб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829362"/>
                  </a:ext>
                </a:extLst>
              </a:tr>
              <a:tr h="1800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Тип ВС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Расстояние пожар – водоём, км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Расстояние пожар – аэродром, км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799960"/>
                  </a:ext>
                </a:extLst>
              </a:tr>
              <a:tr h="180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986520"/>
                  </a:ext>
                </a:extLst>
              </a:tr>
              <a:tr h="2193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ИЛ-76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18,75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21,40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26,25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168553"/>
                  </a:ext>
                </a:extLst>
              </a:tr>
              <a:tr h="2193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Ан-12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5,13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7,27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10,41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62840"/>
                  </a:ext>
                </a:extLst>
              </a:tr>
              <a:tr h="2193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Ан-26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14,11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16,96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24,70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501233"/>
                  </a:ext>
                </a:extLst>
              </a:tr>
              <a:tr h="2193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Ан-72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23,47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27,99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40,86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89200"/>
                  </a:ext>
                </a:extLst>
              </a:tr>
              <a:tr h="65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Амфибия БЕ-200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4,64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8,98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4,91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7,91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9,47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4,86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7,77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9,88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634236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43EB325-9506-4B50-8112-4C33734CEA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772133"/>
              </p:ext>
            </p:extLst>
          </p:nvPr>
        </p:nvGraphicFramePr>
        <p:xfrm>
          <a:off x="631658" y="3123017"/>
          <a:ext cx="8650706" cy="3358494"/>
        </p:xfrm>
        <a:graphic>
          <a:graphicData uri="http://schemas.openxmlformats.org/drawingml/2006/table">
            <a:tbl>
              <a:tblPr/>
              <a:tblGrid>
                <a:gridCol w="2027321">
                  <a:extLst>
                    <a:ext uri="{9D8B030D-6E8A-4147-A177-3AD203B41FA5}">
                      <a16:colId xmlns:a16="http://schemas.microsoft.com/office/drawing/2014/main" val="4213520653"/>
                    </a:ext>
                  </a:extLst>
                </a:gridCol>
                <a:gridCol w="1431758">
                  <a:extLst>
                    <a:ext uri="{9D8B030D-6E8A-4147-A177-3AD203B41FA5}">
                      <a16:colId xmlns:a16="http://schemas.microsoft.com/office/drawing/2014/main" val="1156198434"/>
                    </a:ext>
                  </a:extLst>
                </a:gridCol>
                <a:gridCol w="1702527">
                  <a:extLst>
                    <a:ext uri="{9D8B030D-6E8A-4147-A177-3AD203B41FA5}">
                      <a16:colId xmlns:a16="http://schemas.microsoft.com/office/drawing/2014/main" val="2255051986"/>
                    </a:ext>
                  </a:extLst>
                </a:gridCol>
                <a:gridCol w="904649">
                  <a:extLst>
                    <a:ext uri="{9D8B030D-6E8A-4147-A177-3AD203B41FA5}">
                      <a16:colId xmlns:a16="http://schemas.microsoft.com/office/drawing/2014/main" val="2031997108"/>
                    </a:ext>
                  </a:extLst>
                </a:gridCol>
                <a:gridCol w="902825">
                  <a:extLst>
                    <a:ext uri="{9D8B030D-6E8A-4147-A177-3AD203B41FA5}">
                      <a16:colId xmlns:a16="http://schemas.microsoft.com/office/drawing/2014/main" val="1061904379"/>
                    </a:ext>
                  </a:extLst>
                </a:gridCol>
                <a:gridCol w="904649">
                  <a:extLst>
                    <a:ext uri="{9D8B030D-6E8A-4147-A177-3AD203B41FA5}">
                      <a16:colId xmlns:a16="http://schemas.microsoft.com/office/drawing/2014/main" val="1718622089"/>
                    </a:ext>
                  </a:extLst>
                </a:gridCol>
                <a:gridCol w="776977">
                  <a:extLst>
                    <a:ext uri="{9D8B030D-6E8A-4147-A177-3AD203B41FA5}">
                      <a16:colId xmlns:a16="http://schemas.microsoft.com/office/drawing/2014/main" val="1818260986"/>
                    </a:ext>
                  </a:extLst>
                </a:gridCol>
              </a:tblGrid>
              <a:tr h="288000">
                <a:tc gridSpan="7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Затраты на прокладку 1 км. полосы вертолетом, тыс. </a:t>
                      </a:r>
                      <a:r>
                        <a:rPr kumimoji="0" lang="ru-RU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руб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457945"/>
                  </a:ext>
                </a:extLst>
              </a:tr>
              <a:tr h="219321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Тип вертолета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Расстояние пожар – водоем, км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 gridSpan="5">
                  <a:txBody>
                    <a:bodyPr/>
                    <a:lstStyle>
                      <a:lvl1pPr indent="-65088"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-650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Расстояние пожар – аэродром, км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159592"/>
                  </a:ext>
                </a:extLst>
              </a:tr>
              <a:tr h="219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23894"/>
                  </a:ext>
                </a:extLst>
              </a:tr>
              <a:tr h="65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Ка-32 (водоем)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1,38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2,05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4,34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5,21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1,65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2,43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5,56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3,38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4,26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170935"/>
                  </a:ext>
                </a:extLst>
              </a:tr>
              <a:tr h="2193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Ка-32 (аэродром)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3,41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7,51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738742"/>
                  </a:ext>
                </a:extLst>
              </a:tr>
              <a:tr h="2193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Ми-8Т с НСУ (аэродром)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3,36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4,83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15,55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374861"/>
                  </a:ext>
                </a:extLst>
              </a:tr>
              <a:tr h="4386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Ми-8Т с НСУ (водоем)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2,01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2,63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4,62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2,91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5,03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4,91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095435"/>
                  </a:ext>
                </a:extLst>
              </a:tr>
              <a:tr h="657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Ми-8Т с ВСУ (водоем)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4,58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8,49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12,85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5,03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13,74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5,88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11,07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14,63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13,29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722593"/>
                  </a:ext>
                </a:extLst>
              </a:tr>
              <a:tr h="4386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Ми-26 (водоем)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8,58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4,58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9,41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5,38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8,99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FFFF00"/>
                          </a:solidFill>
                          <a:latin typeface="Footlight MT Light" panose="0204060206030A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FFFF99"/>
                          </a:solidFill>
                          <a:latin typeface="Footlight MT Light" panose="0204060206030A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190172"/>
                  </a:ext>
                </a:extLst>
              </a:tr>
            </a:tbl>
          </a:graphicData>
        </a:graphic>
      </p:graphicFrame>
      <p:sp>
        <p:nvSpPr>
          <p:cNvPr id="78969" name="Rectangle 1026">
            <a:extLst>
              <a:ext uri="{FF2B5EF4-FFF2-40B4-BE49-F238E27FC236}">
                <a16:creationId xmlns:a16="http://schemas.microsoft.com/office/drawing/2014/main" id="{99C7585D-D48B-4A40-8F80-157D12A64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9371"/>
            <a:ext cx="99060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Footlight MT Light" panose="0204060206030A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99"/>
                </a:solidFill>
                <a:latin typeface="Footlight MT Light" panose="0204060206030A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99"/>
                </a:solidFill>
                <a:latin typeface="Footlight MT Light" panose="0204060206030A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99"/>
                </a:solidFill>
                <a:latin typeface="Footlight MT Light" panose="0204060206030A020304" pitchFamily="18" charset="0"/>
              </a:defRPr>
            </a:lvl9pPr>
          </a:lstStyle>
          <a:p>
            <a:pPr marL="180975"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Затраты на прокладку 1 км защитной полосы в зависимости </a:t>
            </a:r>
          </a:p>
          <a:p>
            <a:pPr marL="180975"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от расстояния аэродром-пожар (Расчёт </a:t>
            </a:r>
            <a:r>
              <a:rPr lang="ru-RU" alt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ЛенНИИЛХ</a:t>
            </a: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1989г.)</a:t>
            </a:r>
          </a:p>
        </p:txBody>
      </p:sp>
    </p:spTree>
    <p:extLst>
      <p:ext uri="{BB962C8B-B14F-4D97-AF65-F5344CB8AC3E}">
        <p14:creationId xmlns:p14="http://schemas.microsoft.com/office/powerpoint/2010/main" val="3635110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ChangeArrowheads="1"/>
          </p:cNvSpPr>
          <p:nvPr/>
        </p:nvSpPr>
        <p:spPr bwMode="auto">
          <a:xfrm>
            <a:off x="0" y="285750"/>
            <a:ext cx="9905999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180975"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Результаты лётных испытаний НСУ-2000 на базе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Геленджикского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лесхоза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989999"/>
              </p:ext>
            </p:extLst>
          </p:nvPr>
        </p:nvGraphicFramePr>
        <p:xfrm>
          <a:off x="521974" y="1385569"/>
          <a:ext cx="8881306" cy="5021172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551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5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5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5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55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5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55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55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55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280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№</a:t>
                      </a:r>
                      <a:endParaRPr lang="ru-RU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Слива</a:t>
                      </a:r>
                      <a:endParaRPr lang="ru-RU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Вид </a:t>
                      </a:r>
                      <a:r>
                        <a:rPr lang="ru-RU" sz="1200" dirty="0" err="1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конт</a:t>
                      </a:r>
                      <a:r>
                        <a:rPr lang="ru-RU" sz="120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200" dirty="0" err="1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рольно</a:t>
                      </a:r>
                      <a:r>
                        <a:rPr lang="ru-RU" sz="120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-измерите-</a:t>
                      </a:r>
                      <a:r>
                        <a:rPr lang="ru-RU" sz="1200" dirty="0" err="1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льного</a:t>
                      </a:r>
                      <a:r>
                        <a:rPr lang="ru-RU" sz="120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полигона</a:t>
                      </a:r>
                      <a:endParaRPr lang="ru-RU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Вид огне-тушащей жидкости</a:t>
                      </a:r>
                      <a:endParaRPr lang="ru-RU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Диаметр насадка,</a:t>
                      </a:r>
                      <a:endParaRPr lang="ru-RU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мм</a:t>
                      </a:r>
                      <a:endParaRPr lang="ru-RU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Высота полета, м</a:t>
                      </a:r>
                      <a:endParaRPr lang="ru-RU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Скорость полета, км/ч</a:t>
                      </a:r>
                      <a:endParaRPr lang="ru-RU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Время слива, с</a:t>
                      </a:r>
                      <a:endParaRPr lang="ru-RU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Длина полосы, м</a:t>
                      </a:r>
                      <a:endParaRPr lang="ru-RU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Ширина полосы, м</a:t>
                      </a:r>
                      <a:endParaRPr lang="ru-RU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Дозировка жидкости, л/м</a:t>
                      </a:r>
                      <a:r>
                        <a:rPr lang="ru-RU" sz="1200" baseline="3000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поле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вода+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PHOS-CHEK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УКТП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«Пурга»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15/20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 350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выс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пены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2-10 см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лес</a:t>
                      </a: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вода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+ PHOS-CHEK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УКТП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«Пурга»</a:t>
                      </a: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90</a:t>
                      </a: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260</a:t>
                      </a: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2-6</a:t>
                      </a: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выс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 пены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2-5 см</a:t>
                      </a: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825598"/>
                  </a:ext>
                </a:extLst>
              </a:tr>
              <a:tr h="404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поле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вода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ПО-1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УКТП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«Пурга»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 350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2-8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выс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пены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2-10 см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6722"/>
                  </a:ext>
                </a:extLst>
              </a:tr>
              <a:tr h="404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поле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вода+ПО-1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УКТП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«Пурга»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 350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2-8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выс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пены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2-10 см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9F4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02667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поле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1-1,5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86024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лес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лес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лес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1-2,5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лес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лес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поле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1-1,5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поле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1-2,5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746" marR="53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81BAAA-BD9C-4D49-9534-8140A9417F0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Rectangle 1026">
            <a:extLst>
              <a:ext uri="{FF2B5EF4-FFF2-40B4-BE49-F238E27FC236}">
                <a16:creationId xmlns:a16="http://schemas.microsoft.com/office/drawing/2014/main" id="{85145DB0-A948-4DDC-9B94-9FFDA79D3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4" y="878840"/>
            <a:ext cx="8862051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180975"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700" b="1" dirty="0">
                <a:solidFill>
                  <a:srgbClr val="CC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Исходные требования к противопожарным заградительным полосам: </a:t>
            </a:r>
          </a:p>
          <a:p>
            <a:pPr marL="180975"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700" b="1" dirty="0">
                <a:solidFill>
                  <a:srgbClr val="CC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ширина – до 5…6 м,  дозировка жидкости 1…2 л/м</a:t>
            </a:r>
            <a:r>
              <a:rPr lang="ru-RU" sz="1700" b="1" baseline="30000" dirty="0">
                <a:solidFill>
                  <a:srgbClr val="CC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ru-RU" sz="1700" b="1" dirty="0">
              <a:solidFill>
                <a:srgbClr val="CC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772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F:\Tif\Пожаротушение\Vert-01.jpg">
            <a:extLst>
              <a:ext uri="{FF2B5EF4-FFF2-40B4-BE49-F238E27FC236}">
                <a16:creationId xmlns:a16="http://schemas.microsoft.com/office/drawing/2014/main" id="{E86C2540-C4C9-4FD3-B886-9CB498229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135" y="970809"/>
            <a:ext cx="2296500" cy="166450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81BAAA-BD9C-4D49-9534-8140A9417F0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Rectangle 1026">
            <a:extLst>
              <a:ext uri="{FF2B5EF4-FFF2-40B4-BE49-F238E27FC236}">
                <a16:creationId xmlns:a16="http://schemas.microsoft.com/office/drawing/2014/main" id="{80888D18-F7EA-4890-926F-90E85A95A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906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180975"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Система вертолетного пожаротушения высотных зданий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19708E-4A82-4268-A0C0-9C66C1C2CE4E}"/>
              </a:ext>
            </a:extLst>
          </p:cNvPr>
          <p:cNvSpPr txBox="1"/>
          <p:nvPr/>
        </p:nvSpPr>
        <p:spPr>
          <a:xfrm>
            <a:off x="2749549" y="885825"/>
            <a:ext cx="6698873" cy="5237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2000" b="1" u="sng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НАЗНАЧЕНИЕ:</a:t>
            </a:r>
          </a:p>
          <a:p>
            <a:pPr marL="266700" indent="-266700" algn="just" ea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Тушение пожаров в высотных зданиях путём подачи под давлением горизонтальной струи жид-кости в горящее помещение с режима висения;</a:t>
            </a:r>
          </a:p>
          <a:p>
            <a:pPr marL="266700" indent="-266700" algn="just" eaLnBrk="0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Тушение пожаров на земле или водной </a:t>
            </a:r>
            <a:r>
              <a:rPr lang="ru-RU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поверхно-сти</a:t>
            </a:r>
            <a:r>
              <a:rPr lang="ru-RU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путём слива огнетушащей жидкости вниз;</a:t>
            </a:r>
          </a:p>
          <a:p>
            <a:pPr marL="266700" indent="-266700" algn="just" eaLnBrk="0" hangingPunc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Font typeface="Wingdings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Использование системы после отцепки от </a:t>
            </a:r>
            <a:r>
              <a:rPr lang="ru-RU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верто</a:t>
            </a:r>
            <a:r>
              <a:rPr lang="ru-RU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-лёта в качестве автономного огнетушителя с пожарным стволом и ручным запуском газогене-</a:t>
            </a:r>
            <a:r>
              <a:rPr lang="ru-RU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ратора</a:t>
            </a:r>
            <a:r>
              <a:rPr lang="ru-RU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13" name="Picture 2" descr="F:\Tif\Vert-002.jpg">
            <a:extLst>
              <a:ext uri="{FF2B5EF4-FFF2-40B4-BE49-F238E27FC236}">
                <a16:creationId xmlns:a16="http://schemas.microsoft.com/office/drawing/2014/main" id="{4A71DC95-C3C9-4A85-9A30-5F2C509B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97" y="2643542"/>
            <a:ext cx="2296500" cy="177556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EAC531E2-D7E6-44A5-8F28-9202F1F28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174" y="4448401"/>
            <a:ext cx="2296500" cy="1861579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908421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Britannic Bold"/>
        <a:ea typeface=""/>
        <a:cs typeface=""/>
      </a:majorFont>
      <a:minorFont>
        <a:latin typeface="Footlight MT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tx1"/>
            </a:gs>
            <a:gs pos="50000">
              <a:srgbClr val="FF0000"/>
            </a:gs>
            <a:gs pos="100000">
              <a:schemeClr val="tx1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tx1"/>
            </a:gs>
            <a:gs pos="50000">
              <a:srgbClr val="FF0000"/>
            </a:gs>
            <a:gs pos="100000">
              <a:schemeClr val="tx1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Britannic Bold"/>
        <a:ea typeface=""/>
        <a:cs typeface=""/>
      </a:majorFont>
      <a:minorFont>
        <a:latin typeface="Footlight MT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tx1"/>
            </a:gs>
            <a:gs pos="50000">
              <a:srgbClr val="FF0000"/>
            </a:gs>
            <a:gs pos="100000">
              <a:schemeClr val="tx1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tx1"/>
            </a:gs>
            <a:gs pos="50000">
              <a:srgbClr val="FF0000"/>
            </a:gs>
            <a:gs pos="100000">
              <a:schemeClr val="tx1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Britannic Bold"/>
        <a:ea typeface=""/>
        <a:cs typeface=""/>
      </a:majorFont>
      <a:minorFont>
        <a:latin typeface="Footlight MT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tx1"/>
            </a:gs>
            <a:gs pos="50000">
              <a:srgbClr val="FF0000"/>
            </a:gs>
            <a:gs pos="100000">
              <a:schemeClr val="tx1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tx1"/>
            </a:gs>
            <a:gs pos="50000">
              <a:srgbClr val="FF0000"/>
            </a:gs>
            <a:gs pos="100000">
              <a:schemeClr val="tx1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295</TotalTime>
  <Words>939</Words>
  <Application>Microsoft Office PowerPoint</Application>
  <PresentationFormat>Лист A4 (210x297 мм)</PresentationFormat>
  <Paragraphs>367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23" baseType="lpstr">
      <vt:lpstr>Arial</vt:lpstr>
      <vt:lpstr>Arial Black</vt:lpstr>
      <vt:lpstr>Britannic Bold</vt:lpstr>
      <vt:lpstr>Calibri</vt:lpstr>
      <vt:lpstr>Footlight MT Light</vt:lpstr>
      <vt:lpstr>Tahoma</vt:lpstr>
      <vt:lpstr>Times New Roman</vt:lpstr>
      <vt:lpstr>Wingdings</vt:lpstr>
      <vt:lpstr>Blank Presentation</vt:lpstr>
      <vt:lpstr>2_Blank Presentation</vt:lpstr>
      <vt:lpstr>1_Blank 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отд 407</dc:creator>
  <cp:lastModifiedBy>отд 407</cp:lastModifiedBy>
  <cp:revision>45</cp:revision>
  <cp:lastPrinted>2018-05-23T08:22:11Z</cp:lastPrinted>
  <dcterms:created xsi:type="dcterms:W3CDTF">2018-05-18T12:01:32Z</dcterms:created>
  <dcterms:modified xsi:type="dcterms:W3CDTF">2018-05-24T06:18:14Z</dcterms:modified>
</cp:coreProperties>
</file>